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18" r:id="rId2"/>
    <p:sldId id="317" r:id="rId3"/>
    <p:sldId id="300" r:id="rId4"/>
    <p:sldId id="284" r:id="rId5"/>
    <p:sldId id="287" r:id="rId6"/>
    <p:sldId id="281" r:id="rId7"/>
    <p:sldId id="288" r:id="rId8"/>
    <p:sldId id="334" r:id="rId9"/>
    <p:sldId id="339" r:id="rId10"/>
    <p:sldId id="289" r:id="rId11"/>
    <p:sldId id="337" r:id="rId12"/>
    <p:sldId id="291" r:id="rId13"/>
    <p:sldId id="292" r:id="rId14"/>
    <p:sldId id="294" r:id="rId15"/>
    <p:sldId id="335" r:id="rId16"/>
    <p:sldId id="295" r:id="rId17"/>
    <p:sldId id="296" r:id="rId18"/>
    <p:sldId id="336" r:id="rId19"/>
    <p:sldId id="297" r:id="rId20"/>
    <p:sldId id="299" r:id="rId21"/>
    <p:sldId id="301" r:id="rId22"/>
    <p:sldId id="302" r:id="rId23"/>
    <p:sldId id="340" r:id="rId24"/>
    <p:sldId id="304" r:id="rId25"/>
    <p:sldId id="320" r:id="rId26"/>
    <p:sldId id="321" r:id="rId27"/>
    <p:sldId id="305" r:id="rId28"/>
    <p:sldId id="322" r:id="rId29"/>
    <p:sldId id="328" r:id="rId30"/>
    <p:sldId id="329" r:id="rId31"/>
    <p:sldId id="330" r:id="rId32"/>
    <p:sldId id="331" r:id="rId33"/>
    <p:sldId id="307" r:id="rId34"/>
    <p:sldId id="324" r:id="rId35"/>
    <p:sldId id="325" r:id="rId36"/>
    <p:sldId id="326" r:id="rId37"/>
    <p:sldId id="327" r:id="rId38"/>
    <p:sldId id="341" r:id="rId39"/>
    <p:sldId id="33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5" autoAdjust="0"/>
    <p:restoredTop sz="91882" autoAdjust="0"/>
  </p:normalViewPr>
  <p:slideViewPr>
    <p:cSldViewPr snapToGrid="0">
      <p:cViewPr>
        <p:scale>
          <a:sx n="100" d="100"/>
          <a:sy n="100" d="100"/>
        </p:scale>
        <p:origin x="1386" y="18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9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!!!</a:t>
            </a:r>
            <a:r>
              <a:rPr lang="ko-KR" altLang="en-US" dirty="0"/>
              <a:t> </a:t>
            </a:r>
            <a:r>
              <a:rPr lang="en-US" altLang="ko-KR" dirty="0"/>
              <a:t>TODO</a:t>
            </a:r>
            <a:r>
              <a:rPr lang="ko-KR" altLang="en-US" dirty="0"/>
              <a:t> </a:t>
            </a:r>
            <a:r>
              <a:rPr lang="en-US" altLang="ko-KR" dirty="0"/>
              <a:t>!!!</a:t>
            </a:r>
          </a:p>
          <a:p>
            <a:pPr lvl="0">
              <a:defRPr/>
            </a:pPr>
            <a:r>
              <a:rPr lang="en-US" altLang="ko-KR" dirty="0"/>
              <a:t>p.3 - </a:t>
            </a:r>
            <a:r>
              <a:rPr lang="ko-KR" altLang="en-US" dirty="0"/>
              <a:t>건강정보</a:t>
            </a:r>
            <a:r>
              <a:rPr lang="en-US" altLang="ko-KR" dirty="0"/>
              <a:t>:</a:t>
            </a:r>
            <a:r>
              <a:rPr lang="ko-KR" altLang="en-US" dirty="0"/>
              <a:t> 활용데이터</a:t>
            </a:r>
            <a:r>
              <a:rPr lang="en-US" altLang="ko-KR" dirty="0"/>
              <a:t>&amp;</a:t>
            </a:r>
            <a:r>
              <a:rPr lang="ko-KR" altLang="en-US" dirty="0"/>
              <a:t>링크 변경</a:t>
            </a:r>
            <a:r>
              <a:rPr lang="en-US" altLang="ko-KR" dirty="0"/>
              <a:t> (</a:t>
            </a:r>
            <a:r>
              <a:rPr lang="ko-KR" altLang="en-US" dirty="0" err="1"/>
              <a:t>플라토게시판에도</a:t>
            </a:r>
            <a:r>
              <a:rPr lang="ko-KR" altLang="en-US" dirty="0"/>
              <a:t> 같이 변경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en-US" altLang="ko-KR" dirty="0"/>
              <a:t>p.7~16 – </a:t>
            </a:r>
            <a:r>
              <a:rPr lang="ko-KR" altLang="en-US" dirty="0"/>
              <a:t>화면 번호 바꾸기 </a:t>
            </a:r>
            <a:r>
              <a:rPr lang="en-US" altLang="ko-KR" dirty="0"/>
              <a:t>/</a:t>
            </a:r>
            <a:r>
              <a:rPr lang="ko-KR" altLang="en-US" dirty="0"/>
              <a:t> 기능 상세 설명 수정</a:t>
            </a:r>
            <a:r>
              <a:rPr lang="en-US" altLang="ko-KR" dirty="0"/>
              <a:t>&amp;</a:t>
            </a:r>
            <a:r>
              <a:rPr lang="ko-KR" altLang="en-US" dirty="0"/>
              <a:t>추가</a:t>
            </a:r>
          </a:p>
          <a:p>
            <a:pPr lvl="0">
              <a:defRPr/>
            </a:pPr>
            <a:r>
              <a:rPr lang="en-US" altLang="ko-KR" dirty="0"/>
              <a:t>p.21 - Rest API </a:t>
            </a:r>
            <a:r>
              <a:rPr lang="ko-KR" altLang="en-US" dirty="0"/>
              <a:t>상세명세 추가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7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3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1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1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4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0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/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/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/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+mn-lt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/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766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hira.or.kr/op/opc/selectOpenData.do?sno=11925&amp;publDataTpCd=&amp;searchCnd=ttl&amp;searchWrd=%EC%A0%84%EA%B5%AD&amp;pageIndex=1" TargetMode="External"/><Relationship Id="rId2" Type="http://schemas.openxmlformats.org/officeDocument/2006/relationships/hyperlink" Target="https://www.data.go.kr/data/15001699/openapi.d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alth.kdca.go.kr/healthinfo/" TargetMode="External"/><Relationship Id="rId4" Type="http://schemas.openxmlformats.org/officeDocument/2006/relationships/hyperlink" Target="https://www.data.go.kr/data/15087442/openapi.d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 dirty="0">
                <a:solidFill>
                  <a:schemeClr val="lt1"/>
                </a:solidFill>
              </a:rPr>
              <a:t>[</a:t>
            </a:r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US" altLang="ko-KR" sz="19900" b="1" dirty="0">
                <a:solidFill>
                  <a:schemeClr val="lt1"/>
                </a:solidFill>
              </a:rPr>
              <a:t>]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부제목 4"/>
          <p:cNvSpPr>
            <a:spLocks noGrp="1"/>
          </p:cNvSpPr>
          <p:nvPr/>
        </p:nvSpPr>
        <p:spPr>
          <a:xfrm>
            <a:off x="1908072" y="3988291"/>
            <a:ext cx="8375854" cy="1543702"/>
          </a:xfrm>
          <a:prstGeom prst="rect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tabLst>
                <a:tab pos="280146" algn="l"/>
              </a:tabLst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 : </a:t>
            </a:r>
            <a:r>
              <a:rPr kumimoji="0" lang="ko-KR" altLang="en-US" sz="2400" b="0" i="0" u="none" strike="noStrike" kern="1200" cap="none" spc="0" normalizeH="0" baseline="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제갈태은</a:t>
            </a:r>
            <a:endParaRPr kumimoji="0" lang="ko-KR" altLang="en-US" sz="2400" b="0" i="0" u="none" strike="noStrike" kern="1200" cap="none" spc="0" normalizeH="0" baseline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FE :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이민주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이지은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410" y="487680"/>
            <a:ext cx="11727179" cy="34781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2938" y="5677914"/>
            <a:ext cx="1537088" cy="559454"/>
          </a:xfrm>
          <a:prstGeom prst="rect">
            <a:avLst/>
          </a:prstGeom>
        </p:spPr>
      </p:pic>
      <p:sp>
        <p:nvSpPr>
          <p:cNvPr id="16" name="제목 3"/>
          <p:cNvSpPr>
            <a:spLocks noGrp="1"/>
          </p:cNvSpPr>
          <p:nvPr/>
        </p:nvSpPr>
        <p:spPr>
          <a:xfrm>
            <a:off x="1524000" y="106521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CARE FINDER</a:t>
            </a:r>
            <a:b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</a:br>
            <a: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:</a:t>
            </a:r>
            <a:r>
              <a:rPr kumimoji="0" lang="ko-KR" altLang="en-US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4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요양병원 찾기 서비스</a:t>
            </a:r>
          </a:p>
        </p:txBody>
      </p:sp>
    </p:spTree>
    <p:extLst>
      <p:ext uri="{BB962C8B-B14F-4D97-AF65-F5344CB8AC3E}">
        <p14:creationId xmlns:p14="http://schemas.microsoft.com/office/powerpoint/2010/main" val="18774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내 맘에 쏙 병원찾기</a:t>
            </a:r>
            <a:r>
              <a:rPr lang="en-US" altLang="ko-KR" sz="1000"/>
              <a:t>” 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62753"/>
              </p:ext>
            </p:extLst>
          </p:nvPr>
        </p:nvGraphicFramePr>
        <p:xfrm>
          <a:off x="8962892" y="405819"/>
          <a:ext cx="3107564" cy="4866140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내맘에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쏙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시군목록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시도선택한 것을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@GetMapping("/subregions")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시군구목록리스트를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전문의와  기타인력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@GetMapping("/list")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지역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 선택 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필요 시 전문의 및 기타인력 선택 후 검색버튼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검색 조회 시 출력되는 여러 병원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검색 조건에 해당하는 병원 리스트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Users-07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9E53F-7EED-46CA-A1F7-C10A21C8F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r="2398"/>
          <a:stretch/>
        </p:blipFill>
        <p:spPr>
          <a:xfrm>
            <a:off x="140594" y="832786"/>
            <a:ext cx="8717566" cy="55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ko-KR" altLang="en-US" sz="1000" dirty="0"/>
              <a:t>조회 후 사용자가 선택한 옵션의 병원 리스트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721807"/>
              </p:ext>
            </p:extLst>
          </p:nvPr>
        </p:nvGraphicFramePr>
        <p:xfrm>
          <a:off x="8962892" y="405819"/>
          <a:ext cx="3107564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조건을 검색하여 나온 병원정보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간호등급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병원암호화코드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담긴 리스트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kumimoji="1" lang="ko-KR" altLang="en-US" sz="900" dirty="0">
                        <a:effectLst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B037E-A319-400B-96A9-C4753FAA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3" y="809625"/>
            <a:ext cx="868011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645004"/>
              </p:ext>
            </p:extLst>
          </p:nvPr>
        </p:nvGraphicFramePr>
        <p:xfrm>
          <a:off x="8962892" y="405819"/>
          <a:ext cx="3107564" cy="5354368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병원리스트 중에서 선택한 병원에 대해 더 자세한 정보 출력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@GetMapping("/card/{cardId}")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상세정보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</a:p>
                    <a:p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찜하기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눌렀을 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 ("favorites/add")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 사용자명과 선택한 병원 정보를 저장함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en-US" altLang="ko-KR" sz="900"/>
                        <a:t>Users-06</a:t>
                      </a:r>
                      <a:r>
                        <a:rPr kumimoji="1" lang="ko-KR" altLang="en-US" sz="900"/>
                        <a:t>에서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  <a:endParaRPr kumimoji="1" lang="ko-KR" altLang="en-US" sz="900" dirty="0">
                        <a:effectLst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사용자에 의해 선택된 병원의 상세정보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간호등급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위치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지도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출력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17A2A-6B34-4F52-93C4-61768DF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"/>
          <a:stretch/>
        </p:blipFill>
        <p:spPr>
          <a:xfrm>
            <a:off x="150119" y="1526885"/>
            <a:ext cx="8688855" cy="4950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D69528-FD31-43E4-B7CC-A09E9A0E0C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r="4959" b="32306"/>
          <a:stretch/>
        </p:blipFill>
        <p:spPr>
          <a:xfrm>
            <a:off x="2764155" y="645369"/>
            <a:ext cx="5817870" cy="111232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건강백과사전</a:t>
            </a:r>
            <a:r>
              <a:rPr lang="en-US" altLang="ko-KR" sz="1000"/>
              <a:t>“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66516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카드형태의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사용자가 선택한 카드뉴스의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에 해당하는 상세정보를 출력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Users-08~09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42FEF-A2FF-4893-A374-2FE8F272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4" y="953690"/>
            <a:ext cx="8748136" cy="54059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C191C4-5DF2-4E42-8354-C2A931B5EF66}"/>
              </a:ext>
            </a:extLst>
          </p:cNvPr>
          <p:cNvSpPr/>
          <p:nvPr/>
        </p:nvSpPr>
        <p:spPr>
          <a:xfrm>
            <a:off x="266700" y="1990725"/>
            <a:ext cx="1781175" cy="600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131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379456"/>
              </p:ext>
            </p:extLst>
          </p:nvPr>
        </p:nvGraphicFramePr>
        <p:xfrm>
          <a:off x="8962892" y="405819"/>
          <a:ext cx="3107564" cy="510062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@GetMapping(“/community”)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커뮤니티 게시글 목록을 다 들고 옴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게시글의 제목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버튼을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dirty="0"/>
                        <a:t>Users-12~14</a:t>
                      </a:r>
                      <a:r>
                        <a:rPr kumimoji="1" lang="ko-KR" altLang="en-US" sz="900" dirty="0"/>
                        <a:t>로 이동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해당 게시글의 상세정보 화면으로 이동</a:t>
                      </a:r>
                      <a:r>
                        <a:rPr kumimoji="1" lang="en-US" altLang="ko-KR" sz="900" dirty="0"/>
                        <a:t>)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2-1.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로그인하지 않았다면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ko-KR" altLang="en-US" sz="900" dirty="0" err="1"/>
                        <a:t>경고창</a:t>
                      </a:r>
                      <a:r>
                        <a:rPr kumimoji="1" lang="ko-KR" altLang="en-US" sz="900" dirty="0"/>
                        <a:t> 출력 및 </a:t>
                      </a:r>
                      <a:r>
                        <a:rPr kumimoji="1" lang="ko-KR" altLang="en-US" sz="900" dirty="0" err="1"/>
                        <a:t>로그인창</a:t>
                      </a:r>
                      <a:r>
                        <a:rPr kumimoji="1" lang="ko-KR" altLang="en-US" sz="900" dirty="0"/>
                        <a:t> 띄우기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로그인했다면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Users-11</a:t>
                      </a:r>
                      <a:r>
                        <a:rPr kumimoji="1" lang="ko-KR" altLang="en-US" sz="900" dirty="0"/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C389D5-737A-4507-9C50-31554888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1" y="802102"/>
            <a:ext cx="8748136" cy="5556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B3126-97A8-4E1A-B709-63E6B110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3900322"/>
            <a:ext cx="7094018" cy="25365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9293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 dirty="0"/>
              <a:t>“</a:t>
            </a:r>
            <a:r>
              <a:rPr lang="ko-KR" altLang="en-US" sz="1000" dirty="0"/>
              <a:t>너도 아파</a:t>
            </a:r>
            <a:r>
              <a:rPr lang="en-US" altLang="ko-KR" sz="1000" dirty="0"/>
              <a:t>? </a:t>
            </a:r>
            <a:r>
              <a:rPr lang="ko-KR" altLang="en-US" sz="1000" dirty="0"/>
              <a:t>나도 아파</a:t>
            </a:r>
            <a:r>
              <a:rPr lang="en-US" altLang="ko-KR" sz="1000" dirty="0"/>
              <a:t>!“</a:t>
            </a:r>
            <a:r>
              <a:rPr lang="ko-KR" altLang="en-US" sz="1000" dirty="0"/>
              <a:t> 회원이 새 게시글 등록</a:t>
            </a:r>
          </a:p>
          <a:p>
            <a:pPr marL="0" lvl="0" indent="0" algn="ctr" latinLnBrk="1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4111"/>
              </p:ext>
            </p:extLst>
          </p:nvPr>
        </p:nvGraphicFramePr>
        <p:xfrm>
          <a:off x="8962892" y="405819"/>
          <a:ext cx="3101833" cy="481156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@PostMapping(“community/write")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5C47-5F65-43A6-A7BD-DF86742B9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r="2829"/>
          <a:stretch/>
        </p:blipFill>
        <p:spPr>
          <a:xfrm>
            <a:off x="114301" y="2902789"/>
            <a:ext cx="8755379" cy="3564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995AD-2A1B-4D6E-85FF-11D5ACB55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r="30135" b="54028"/>
          <a:stretch/>
        </p:blipFill>
        <p:spPr>
          <a:xfrm>
            <a:off x="2753677" y="1124919"/>
            <a:ext cx="5346408" cy="14951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37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</a:t>
            </a:r>
            <a:r>
              <a:rPr lang="ko-KR" altLang="en-US" sz="1000"/>
              <a:t> 사용자가 선택한 게시글 상세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606800"/>
              </p:ext>
            </p:extLst>
          </p:nvPr>
        </p:nvGraphicFramePr>
        <p:xfrm>
          <a:off x="8962892" y="405819"/>
          <a:ext cx="3101833" cy="533947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@GetMapping(“commnunity/reply/{id}“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Users-12~14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8C09C-3A59-464E-85A3-E207E4A2D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919"/>
          <a:stretch/>
        </p:blipFill>
        <p:spPr>
          <a:xfrm>
            <a:off x="571500" y="2381250"/>
            <a:ext cx="7901952" cy="4368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DD79C0-3A33-4A61-8721-F9DFC7A31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-413" r="2801" b="37980"/>
          <a:stretch/>
        </p:blipFill>
        <p:spPr>
          <a:xfrm>
            <a:off x="2324083" y="885825"/>
            <a:ext cx="5160299" cy="15049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75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02054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@GetMapping(“/qna”)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 질문 게시글 목록을 다 들고 옴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DBA1F-9DC1-4A6B-94EC-0DB8D022A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" y="876300"/>
            <a:ext cx="8704137" cy="53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회원이 새 질문 등록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64887"/>
              </p:ext>
            </p:extLst>
          </p:nvPr>
        </p:nvGraphicFramePr>
        <p:xfrm>
          <a:off x="8962892" y="405819"/>
          <a:ext cx="3101833" cy="481156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/write＂)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Users-16</a:t>
            </a:r>
          </a:p>
        </p:txBody>
      </p:sp>
    </p:spTree>
    <p:extLst>
      <p:ext uri="{BB962C8B-B14F-4D97-AF65-F5344CB8AC3E}">
        <p14:creationId xmlns:p14="http://schemas.microsoft.com/office/powerpoint/2010/main" val="13568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사용자가 선택한 게시글 상세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33740"/>
              </p:ext>
            </p:extLst>
          </p:nvPr>
        </p:nvGraphicFramePr>
        <p:xfrm>
          <a:off x="8962892" y="405819"/>
          <a:ext cx="3101833" cy="533947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또한 관리자권한이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@GetMapping(“qna/reply/{id}“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Users-17</a:t>
            </a:r>
          </a:p>
        </p:txBody>
      </p:sp>
    </p:spTree>
    <p:extLst>
      <p:ext uri="{BB962C8B-B14F-4D97-AF65-F5344CB8AC3E}">
        <p14:creationId xmlns:p14="http://schemas.microsoft.com/office/powerpoint/2010/main" val="2760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7772" y="750672"/>
            <a:ext cx="211645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목차</a:t>
            </a:r>
          </a:p>
        </p:txBody>
      </p:sp>
      <p:sp>
        <p:nvSpPr>
          <p:cNvPr id="7" name="Google Shape;90;p13"/>
          <p:cNvSpPr txBox="1"/>
          <p:nvPr/>
        </p:nvSpPr>
        <p:spPr>
          <a:xfrm>
            <a:off x="4110628" y="2237105"/>
            <a:ext cx="3970743" cy="33312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1.</a:t>
            </a:r>
            <a:r>
              <a:rPr lang="ko-KR" altLang="en-US" sz="2300" spc="100" dirty="0"/>
              <a:t> 활용데이터 및 주요 컨텐츠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2.</a:t>
            </a:r>
            <a:r>
              <a:rPr lang="ko-KR" altLang="en-US" sz="2300" spc="100" dirty="0"/>
              <a:t> 기능 정의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3.</a:t>
            </a:r>
            <a:r>
              <a:rPr lang="ko-KR" altLang="en-US" sz="2300" spc="100" dirty="0"/>
              <a:t> 시스템구성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4.</a:t>
            </a:r>
            <a:r>
              <a:rPr lang="ko-KR" altLang="en-US" sz="2300" spc="100" dirty="0"/>
              <a:t> 화면설계  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5.</a:t>
            </a:r>
            <a:r>
              <a:rPr lang="ko-KR" altLang="en-US" sz="2300" spc="100" dirty="0"/>
              <a:t> </a:t>
            </a:r>
            <a:r>
              <a:rPr lang="en-US" altLang="ko-KR" sz="2300" spc="100" dirty="0"/>
              <a:t>REST</a:t>
            </a:r>
            <a:r>
              <a:rPr lang="ko-KR" altLang="en-US" sz="2300" spc="100" dirty="0"/>
              <a:t> </a:t>
            </a:r>
            <a:r>
              <a:rPr lang="en-US" sz="2300" spc="100" dirty="0"/>
              <a:t>API </a:t>
            </a:r>
            <a:r>
              <a:rPr lang="ko-KR" altLang="en-US" sz="2300" spc="100" dirty="0"/>
              <a:t>명</a:t>
            </a:r>
            <a:r>
              <a:rPr lang="ko-KR" altLang="en-US" sz="2300" dirty="0">
                <a:solidFill>
                  <a:schemeClr val="dk1"/>
                </a:solidFill>
              </a:rPr>
              <a:t>세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dirty="0">
                <a:solidFill>
                  <a:schemeClr val="dk1"/>
                </a:solidFill>
              </a:rPr>
              <a:t>6.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Database </a:t>
            </a:r>
            <a:r>
              <a:rPr lang="ko-KR" altLang="en-US" sz="2300" dirty="0">
                <a:solidFill>
                  <a:schemeClr val="dk1"/>
                </a:solidFill>
              </a:rPr>
              <a:t>설계 </a:t>
            </a:r>
            <a:r>
              <a:rPr lang="en-US" altLang="ko-KR" sz="2300" dirty="0">
                <a:solidFill>
                  <a:schemeClr val="dk1"/>
                </a:solidFill>
              </a:rPr>
              <a:t>-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8531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660" y="2975423"/>
            <a:ext cx="5440680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REST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API </a:t>
            </a:r>
            <a:r>
              <a:rPr lang="ko-KR" altLang="en-US" sz="5400" b="1">
                <a:solidFill>
                  <a:schemeClr val="dk1"/>
                </a:solidFill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35255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1</a:t>
            </a:r>
            <a:endParaRPr kumimoji="0" lang="ko-KR" altLang="en-US" sz="44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26146"/>
              </p:ext>
            </p:extLst>
          </p:nvPr>
        </p:nvGraphicFramePr>
        <p:xfrm>
          <a:off x="838200" y="1893573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/signup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Users-01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/signup/check-email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이메일 중복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Users-02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/signup/check-username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사용자명 중복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Users-03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Users-04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signout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checkSession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checkSession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mypage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마이페이지에서의 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Users-07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시도 목록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/info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/subregions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/list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조건검색한 병원리스트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4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2</a:t>
            </a:r>
          </a:p>
        </p:txBody>
      </p:sp>
      <p:graphicFrame>
        <p:nvGraphicFramePr>
          <p:cNvPr id="28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2520"/>
              </p:ext>
            </p:extLst>
          </p:nvPr>
        </p:nvGraphicFramePr>
        <p:xfrm>
          <a:off x="838199" y="1891412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/find/card/{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cardId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병원에 대한 세부정보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Users-11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/favorites/add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병원 </a:t>
                      </a:r>
                      <a:r>
                        <a:rPr lang="ko-KR" altLang="en-US" sz="1200" dirty="0" err="1"/>
                        <a:t>찜하기</a:t>
                      </a:r>
                      <a:r>
                        <a:rPr lang="ko-KR" altLang="en-US" sz="1200" dirty="0"/>
                        <a:t>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/favorites/remove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/favorites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게시글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Users-16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 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Users-17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커뮤니티 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Users-20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2</a:t>
            </a:r>
          </a:p>
        </p:txBody>
      </p:sp>
      <p:graphicFrame>
        <p:nvGraphicFramePr>
          <p:cNvPr id="28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134"/>
              </p:ext>
            </p:extLst>
          </p:nvPr>
        </p:nvGraphicFramePr>
        <p:xfrm>
          <a:off x="838199" y="1891412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질문게시판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Users-25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Users-26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</a:t>
                      </a:r>
                      <a:r>
                        <a:rPr lang="ko-KR" altLang="en-US" sz="1200" dirty="0" err="1"/>
                        <a:t>질문게시글에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Users-28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2622" y="2975423"/>
            <a:ext cx="8326755" cy="907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Database </a:t>
            </a:r>
            <a:r>
              <a:rPr lang="ko-KR" altLang="en-US" sz="5400" b="1">
                <a:solidFill>
                  <a:schemeClr val="dk1"/>
                </a:solidFill>
              </a:rPr>
              <a:t>설계 </a:t>
            </a:r>
            <a:r>
              <a:rPr lang="en-US" altLang="ko-KR" sz="5400" b="1">
                <a:solidFill>
                  <a:schemeClr val="dk1"/>
                </a:solidFill>
              </a:rPr>
              <a:t>-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0460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/>
              <a:t>전체 </a:t>
            </a:r>
            <a:r>
              <a:rPr lang="en-US" altLang="ko-KR" sz="4400"/>
              <a:t>ERD (Entity Relationship Diagram)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F2CB4-FF31-486E-9D2C-A8B29D85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03" y="1373470"/>
            <a:ext cx="6363777" cy="54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ERD (</a:t>
            </a:r>
            <a:r>
              <a:rPr lang="ko-KR" altLang="en-US" sz="4400"/>
              <a:t>병원검색 및 지도표시</a:t>
            </a:r>
            <a:r>
              <a:rPr lang="en-US" altLang="ko-KR" sz="440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E2E09-585C-4930-9D53-17E4EE893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1"/>
          <a:stretch/>
        </p:blipFill>
        <p:spPr>
          <a:xfrm>
            <a:off x="838199" y="1643187"/>
            <a:ext cx="8368315" cy="46174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C392AA-C444-47BF-BD61-2EF1631EB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3" t="74167" r="38459"/>
          <a:stretch/>
        </p:blipFill>
        <p:spPr>
          <a:xfrm>
            <a:off x="9566910" y="2543175"/>
            <a:ext cx="197739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ERD (member -favorites-board -</a:t>
            </a:r>
            <a:r>
              <a:rPr lang="en-US" altLang="ko-KR" sz="4400" dirty="0" err="1"/>
              <a:t>qna</a:t>
            </a:r>
            <a:r>
              <a:rPr lang="en-US" altLang="ko-KR" sz="4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E7A9CE-E334-4505-8BF0-D63254F2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16" y="1468667"/>
            <a:ext cx="7512368" cy="52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(sidosigungu:</a:t>
            </a:r>
            <a:r>
              <a:rPr lang="ko-KR" altLang="en-US" sz="4400"/>
              <a:t> 병원검색 시 지역선택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E7F49D0-712F-44FC-BC5C-6C3A9229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9524"/>
              </p:ext>
            </p:extLst>
          </p:nvPr>
        </p:nvGraphicFramePr>
        <p:xfrm>
          <a:off x="1075074" y="1914000"/>
          <a:ext cx="1049749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33666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531981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container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  <a:latin typeface="+mn-ea"/>
                          <a:ea typeface="+mn-ea"/>
                        </a:rPr>
                        <a:t>sido_id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  <a:latin typeface="+mn-ea"/>
                          <a:ea typeface="+mn-ea"/>
                        </a:rPr>
                        <a:t>Sidosigungu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  <a:latin typeface="+mn-ea"/>
                          <a:ea typeface="+mn-ea"/>
                        </a:rPr>
                        <a:t>sidocode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  <a:latin typeface="+mn-ea"/>
                          <a:ea typeface="+mn-ea"/>
                        </a:rPr>
                        <a:t>sidoname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  <a:latin typeface="+mn-ea"/>
                          <a:ea typeface="+mn-ea"/>
                        </a:rPr>
                        <a:t>sigungucode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  <a:latin typeface="+mn-ea"/>
                          <a:ea typeface="+mn-ea"/>
                        </a:rPr>
                        <a:t>sigunguname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7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(ho_code:</a:t>
            </a:r>
            <a:r>
              <a:rPr lang="ko-KR" altLang="en-US" sz="4400"/>
              <a:t> 각 병원에 부여된 코드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ECA7B0-B200-450F-B4F8-C869FBEE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19329"/>
              </p:ext>
            </p:extLst>
          </p:nvPr>
        </p:nvGraphicFramePr>
        <p:xfrm>
          <a:off x="256198" y="1637030"/>
          <a:ext cx="10990921" cy="3748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1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98043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7195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129111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39254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4600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276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ho_code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80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252518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sigungu_code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지역코드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245056"/>
                  </a:ext>
                </a:extLst>
              </a:tr>
              <a:tr h="19071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sigungu_code_name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318229"/>
                  </a:ext>
                </a:extLst>
              </a:tr>
              <a:tr h="1289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0536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81111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94485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083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8760989" y="5141422"/>
            <a:ext cx="2804455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24296" y="5150946"/>
            <a:ext cx="7305019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활용 데이터 및 주요 컨텐츠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236529" y="5307821"/>
            <a:ext cx="6975463" cy="97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병원정보서비스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전화번호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 등 세부정보 및 좌표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기타인력정보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3747" y="1911350"/>
            <a:ext cx="3066612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17707" y="1911350"/>
            <a:ext cx="3609570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1111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442781" y="1709345"/>
            <a:ext cx="385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2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59342" y="1911350"/>
            <a:ext cx="2806345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52753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8581210" y="1709345"/>
            <a:ext cx="380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935824" y="2322076"/>
            <a:ext cx="3024370" cy="2114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공공데이터포털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건강보험심사평가원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의료기관별상세정보서비스</a:t>
            </a: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https://www.data.go.kr/data/15001699/openapi.do</a:t>
            </a:r>
            <a:endParaRPr lang="ko-KR" altLang="en-US" sz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4647413" y="2374626"/>
            <a:ext cx="3546258" cy="199544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900" kern="1400" spc="100" baseline="0">
                <a:solidFill>
                  <a:schemeClr val="tx1"/>
                </a:solidFill>
              </a:rPr>
              <a:t>HIRA</a:t>
            </a:r>
            <a:r>
              <a:rPr lang="ko-KR" altLang="en-US" sz="1900" kern="1400" spc="100" baseline="0">
                <a:solidFill>
                  <a:schemeClr val="tx1"/>
                </a:solidFill>
              </a:rPr>
              <a:t>빅데이터 개방포털 </a:t>
            </a:r>
            <a:r>
              <a:rPr lang="en-US" altLang="ko-KR" sz="1900" kern="1400" spc="100" baseline="0">
                <a:solidFill>
                  <a:schemeClr val="tx1"/>
                </a:solidFill>
              </a:rPr>
              <a:t>-</a:t>
            </a: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b="1" kern="1400" spc="100" baseline="0">
                <a:solidFill>
                  <a:schemeClr val="tx1"/>
                </a:solidFill>
              </a:rPr>
              <a:t>전국 병의원 및 약국 현황 </a:t>
            </a:r>
            <a:endParaRPr lang="ko-KR" altLang="en-US" sz="1400" kern="1400" spc="100" baseline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1400" kern="1400" spc="300" baseline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kern="1400" baseline="0">
                <a:solidFill>
                  <a:schemeClr val="tx1"/>
                </a:solidFill>
                <a:hlinkClick r:id="rId3"/>
              </a:rPr>
              <a:t>https://opendata.hira.or.kr/op/opc/selectOpenData.do?sno=11925&amp;publDataTpCd=&amp;searchCnd=ttl&amp;searchWrd=%EC%A0%84%EA%B5%AD&amp;pageIndex=1</a:t>
            </a:r>
            <a:endParaRPr lang="en-US" altLang="en-US" sz="1200" kern="1400">
              <a:solidFill>
                <a:schemeClr val="tx1"/>
              </a:solidFill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766699" y="2335473"/>
            <a:ext cx="2772559" cy="2431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latin typeface="+mn-lt"/>
                <a:ea typeface="+mn-ea"/>
                <a:cs typeface="+mn-cs"/>
              </a:rPr>
              <a:t>공공데이터포털</a:t>
            </a: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0" i="0" u="none" strike="noStrike" kern="1200" cap="none" spc="0" normalizeH="0" baseline="0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질병관리청 </a:t>
            </a:r>
            <a:r>
              <a:rPr kumimoji="0" lang="en-US" altLang="ko-KR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 dirty="0" err="1">
                <a:latin typeface="+mn-lt"/>
                <a:ea typeface="+mn-ea"/>
                <a:cs typeface="+mn-cs"/>
              </a:rPr>
              <a:t>국가건강정보포털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1" i="0" u="none" strike="noStrike" kern="1200" cap="none" spc="0" normalizeH="0" baseline="0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건강정보 </a:t>
            </a:r>
            <a:r>
              <a:rPr lang="en-US" altLang="ko-KR" sz="1900" b="1" dirty="0"/>
              <a:t>_ </a:t>
            </a:r>
            <a:r>
              <a:rPr lang="ko-KR" altLang="en-US" sz="1900" b="1" dirty="0"/>
              <a:t>노인관련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)</a:t>
            </a:r>
            <a:endParaRPr kumimoji="0" lang="en-US" altLang="ko-KR" sz="1900" b="0" i="0" u="none" strike="noStrike" kern="1200" cap="none" spc="0" normalizeH="0" baseline="0" dirty="0"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" b="0" i="0" u="none" strike="noStrike" kern="1200" cap="none" spc="0" normalizeH="0" baseline="0" dirty="0">
              <a:solidFill>
                <a:srgbClr val="262626"/>
              </a:solidFill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dirty="0">
                <a:solidFill>
                  <a:srgbClr val="666666"/>
                </a:solidFill>
                <a:latin typeface="Noto Sans KR"/>
                <a:hlinkClick r:id="rId5"/>
              </a:rPr>
              <a:t>https://health.kdca.go.kr/healthinfo/</a:t>
            </a: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</p:txBody>
      </p:sp>
      <p:cxnSp>
        <p:nvCxnSpPr>
          <p:cNvPr id="40" name="직선 화살표 연결선 18"/>
          <p:cNvCxnSpPr/>
          <p:nvPr/>
        </p:nvCxnSpPr>
        <p:spPr>
          <a:xfrm rot="16200000" flipH="1">
            <a:off x="2263720" y="493067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18"/>
          <p:cNvCxnSpPr/>
          <p:nvPr/>
        </p:nvCxnSpPr>
        <p:spPr>
          <a:xfrm rot="16200000" flipH="1">
            <a:off x="6340837" y="4925529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8"/>
          <p:cNvCxnSpPr/>
          <p:nvPr/>
        </p:nvCxnSpPr>
        <p:spPr>
          <a:xfrm rot="16200000" flipH="1">
            <a:off x="10049148" y="492979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9087302" y="5519725"/>
            <a:ext cx="2125375" cy="500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건강정보</a:t>
            </a:r>
          </a:p>
        </p:txBody>
      </p:sp>
    </p:spTree>
    <p:extLst>
      <p:ext uri="{BB962C8B-B14F-4D97-AF65-F5344CB8AC3E}">
        <p14:creationId xmlns:p14="http://schemas.microsoft.com/office/powerpoint/2010/main" val="19214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1353801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(doctor:</a:t>
            </a:r>
            <a:r>
              <a:rPr lang="ko-KR" altLang="en-US" sz="4400"/>
              <a:t> 병원에 속한 전문의 진료과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D7BA0F-99CD-4FCA-865B-89F2164A7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15944"/>
              </p:ext>
            </p:extLst>
          </p:nvPr>
        </p:nvGraphicFramePr>
        <p:xfrm>
          <a:off x="594360" y="1752382"/>
          <a:ext cx="1086992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doctor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doctor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913933-0C52-42AB-8E8A-E6CDECCA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302401"/>
              </p:ext>
            </p:extLst>
          </p:nvPr>
        </p:nvGraphicFramePr>
        <p:xfrm>
          <a:off x="594360" y="4992012"/>
          <a:ext cx="10869928" cy="67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217449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78891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ho_code_fk_new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1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(person:</a:t>
            </a:r>
            <a:r>
              <a:rPr lang="ko-KR" altLang="en-US" sz="4400"/>
              <a:t> 병원에 속한 기타인력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962CDA-FFF5-4DCA-A45C-A2C2EE294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84955"/>
              </p:ext>
            </p:extLst>
          </p:nvPr>
        </p:nvGraphicFramePr>
        <p:xfrm>
          <a:off x="594360" y="1752382"/>
          <a:ext cx="1086992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person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기타인력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3258395-BE6B-4E7B-869E-5C0EB762D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62458"/>
              </p:ext>
            </p:extLst>
          </p:nvPr>
        </p:nvGraphicFramePr>
        <p:xfrm>
          <a:off x="594360" y="4312470"/>
          <a:ext cx="10869928" cy="67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6763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313471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448107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ho_code_fk_with_person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7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(level:</a:t>
            </a:r>
            <a:r>
              <a:rPr lang="ko-KR" altLang="en-US" sz="4400"/>
              <a:t> 병원에 대한 간호등급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09E8F3-9E2A-4C5F-93BB-C30A8D637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11747"/>
              </p:ext>
            </p:extLst>
          </p:nvPr>
        </p:nvGraphicFramePr>
        <p:xfrm>
          <a:off x="594360" y="1831340"/>
          <a:ext cx="10869928" cy="217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level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간호등급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6539DC-4CE6-4048-8982-244E23C9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68379"/>
              </p:ext>
            </p:extLst>
          </p:nvPr>
        </p:nvGraphicFramePr>
        <p:xfrm>
          <a:off x="594360" y="4312470"/>
          <a:ext cx="10869928" cy="67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ho_code_fk_with_new_level_table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0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(member:</a:t>
            </a:r>
            <a:r>
              <a:rPr lang="ko-KR" altLang="en-US" sz="4400"/>
              <a:t> 회원관리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EF7497-41B4-42E8-B903-9DF62877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12413"/>
              </p:ext>
            </p:extLst>
          </p:nvPr>
        </p:nvGraphicFramePr>
        <p:xfrm>
          <a:off x="594360" y="1831340"/>
          <a:ext cx="10869928" cy="2254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VARCHAR(255)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>
                          <a:effectLst/>
                        </a:rPr>
                        <a:t>password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비밀번호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role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7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4CBB2B-D512-4B9B-9ED8-DC5D8F1D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73032"/>
              </p:ext>
            </p:extLst>
          </p:nvPr>
        </p:nvGraphicFramePr>
        <p:xfrm>
          <a:off x="362414" y="1976437"/>
          <a:ext cx="11673376" cy="2551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518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49392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 table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19071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086854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00FD5E-ABAF-47A7-8D56-61113B8E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72248"/>
              </p:ext>
            </p:extLst>
          </p:nvPr>
        </p:nvGraphicFramePr>
        <p:xfrm>
          <a:off x="627492" y="5482033"/>
          <a:ext cx="10869928" cy="67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7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(board_re:</a:t>
            </a:r>
            <a:r>
              <a:rPr lang="ko-KR" altLang="en-US" sz="4400"/>
              <a:t> 게시물에 대한 댓글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654FE0-02D4-4513-8C81-D1C29479B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35945"/>
              </p:ext>
            </p:extLst>
          </p:nvPr>
        </p:nvGraphicFramePr>
        <p:xfrm>
          <a:off x="362414" y="1976437"/>
          <a:ext cx="11673376" cy="2011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518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773838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68021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boardre_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board_re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27675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4DDA34-2BEA-457A-A300-A3A2A5FBA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63925"/>
              </p:ext>
            </p:extLst>
          </p:nvPr>
        </p:nvGraphicFramePr>
        <p:xfrm>
          <a:off x="661035" y="5242003"/>
          <a:ext cx="10869928" cy="750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`project1_copy`.board`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6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C859BC-BFC5-450F-B9E0-3365DC397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43415"/>
              </p:ext>
            </p:extLst>
          </p:nvPr>
        </p:nvGraphicFramePr>
        <p:xfrm>
          <a:off x="362414" y="1976437"/>
          <a:ext cx="11673376" cy="2328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518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49392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19071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B7CE7CB-40C9-4474-B332-4B7351A16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06717"/>
              </p:ext>
            </p:extLst>
          </p:nvPr>
        </p:nvGraphicFramePr>
        <p:xfrm>
          <a:off x="627492" y="5482033"/>
          <a:ext cx="10869928" cy="67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usernmae_fk_qanda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2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(qna_re: </a:t>
            </a:r>
            <a:r>
              <a:rPr lang="ko-KR" altLang="en-US" sz="4400"/>
              <a:t>질문에 대한 답글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6B41AB-C9DE-4A24-9CD7-D6B4823B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78321"/>
              </p:ext>
            </p:extLst>
          </p:nvPr>
        </p:nvGraphicFramePr>
        <p:xfrm>
          <a:off x="419564" y="1953577"/>
          <a:ext cx="11673376" cy="2040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518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773838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68021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qnare_id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qna_re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질문에 대한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27675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611061-67C0-4BB8-A723-38F85511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5090"/>
              </p:ext>
            </p:extLst>
          </p:nvPr>
        </p:nvGraphicFramePr>
        <p:xfrm>
          <a:off x="661035" y="5242003"/>
          <a:ext cx="10869928" cy="750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ho_code_fk_1121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fk_2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`project1_copy`.qna`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0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Table (favorites: </a:t>
            </a:r>
            <a:r>
              <a:rPr lang="ko-KR" altLang="en-US" sz="4400" dirty="0"/>
              <a:t>마이페이지</a:t>
            </a:r>
            <a:r>
              <a:rPr lang="en-US" altLang="ko-KR" sz="4400" dirty="0"/>
              <a:t>-</a:t>
            </a:r>
            <a:r>
              <a:rPr lang="ko-KR" altLang="en-US" sz="4400" dirty="0" err="1"/>
              <a:t>병원찜하기</a:t>
            </a:r>
            <a:r>
              <a:rPr lang="ko-KR" altLang="en-US" sz="4400" dirty="0"/>
              <a:t> 목록</a:t>
            </a:r>
            <a:r>
              <a:rPr lang="en-US" altLang="ko-KR" sz="4400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463426-87AF-4E6E-A6BB-C22E7951E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52566"/>
              </p:ext>
            </p:extLst>
          </p:nvPr>
        </p:nvGraphicFramePr>
        <p:xfrm>
          <a:off x="419564" y="1953577"/>
          <a:ext cx="11497133" cy="161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0513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51588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65181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422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9496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1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/>
                        <a:t>Favorites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 암호화코드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F71F1F-3DD6-4D1F-B0D0-85D005FE2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749601"/>
              </p:ext>
            </p:extLst>
          </p:nvPr>
        </p:nvGraphicFramePr>
        <p:xfrm>
          <a:off x="661035" y="5242003"/>
          <a:ext cx="10869928" cy="750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0694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165987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020099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28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favorites_fk_member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favorites_fk_ho_code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60" y="2974564"/>
            <a:ext cx="4831080" cy="908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!</a:t>
            </a:r>
            <a:r>
              <a:rPr lang="ko-KR" altLang="en-US" sz="5400" b="1">
                <a:solidFill>
                  <a:schemeClr val="dk1"/>
                </a:solidFill>
              </a:rPr>
              <a:t>   </a:t>
            </a:r>
            <a:r>
              <a:rPr lang="en-US" altLang="ko-KR" sz="5400" b="1">
                <a:solidFill>
                  <a:schemeClr val="dk1"/>
                </a:solidFill>
              </a:rPr>
              <a:t>THE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END   !</a:t>
            </a:r>
          </a:p>
        </p:txBody>
      </p:sp>
    </p:spTree>
    <p:extLst>
      <p:ext uri="{BB962C8B-B14F-4D97-AF65-F5344CB8AC3E}">
        <p14:creationId xmlns:p14="http://schemas.microsoft.com/office/powerpoint/2010/main" val="13172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기능 정의</a:t>
            </a:r>
          </a:p>
        </p:txBody>
      </p:sp>
      <p:sp>
        <p:nvSpPr>
          <p:cNvPr id="24" name="내용 개체 틀 4"/>
          <p:cNvSpPr>
            <a:spLocks noGrp="1"/>
          </p:cNvSpPr>
          <p:nvPr/>
        </p:nvSpPr>
        <p:spPr>
          <a:xfrm>
            <a:off x="712363" y="1528882"/>
            <a:ext cx="10767271" cy="532911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회원가입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로그인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로그아웃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요양병원 정보 검색 기능 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 맘에 쏙 </a:t>
            </a:r>
            <a:r>
              <a:rPr kumimoji="0" lang="ko-KR" altLang="en-US" b="1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병원찾기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＂)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a)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 및 시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군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필수사항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b) 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진료과목별 전문의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선택사항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c) 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물리치료사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사회복지사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약사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작업치료사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(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선택사항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 검색 결과에 따른 병원 리스트 및 각 병원의 전화번호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간호등급을 카드형태로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출력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리스트에서 병원 클릭 시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병원의 세부 정보 및 지도를 출력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카카오 지도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 클릭 시 상세 페이지 하단 병원 위치 출력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사용자별 병원 </a:t>
            </a:r>
            <a:r>
              <a:rPr lang="ko-KR" altLang="en-US" sz="1600" dirty="0" err="1"/>
              <a:t>찜하기</a:t>
            </a:r>
            <a:r>
              <a:rPr lang="ko-KR" altLang="en-US" sz="1600" dirty="0"/>
              <a:t> 및 해제 가능</a:t>
            </a:r>
            <a:endParaRPr kumimoji="0" lang="en-US" altLang="ko-KR" sz="1600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건강매거진 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b="1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건강백과사전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”)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 관련 정보 제공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커뮤니티 게시판 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너도 아파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나도 아파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!”)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수정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삭제 및 댓글 달기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</a:t>
            </a:r>
            <a:r>
              <a:rPr kumimoji="0" lang="en-US" altLang="ko-KR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Q&amp;A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 </a:t>
            </a:r>
            <a:r>
              <a:rPr lang="ko-KR" altLang="en-US" dirty="0"/>
              <a:t>관리자 권한으로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답변하기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dirty="0"/>
              <a:t> 검색</a:t>
            </a:r>
            <a:endParaRPr lang="en-US" altLang="ko-KR" dirty="0"/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마이페이지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내가 </a:t>
            </a:r>
            <a:r>
              <a:rPr kumimoji="0" lang="ko-KR" altLang="en-US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찜한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병원보기 및 찜 해제하기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내가 작성한 </a:t>
            </a:r>
            <a:r>
              <a:rPr kumimoji="0" lang="ko-KR" altLang="en-US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글보기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및 해당페이지로 이동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13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6160"/>
          <a:stretch>
            <a:fillRect/>
          </a:stretch>
        </p:blipFill>
        <p:spPr>
          <a:xfrm>
            <a:off x="838199" y="1258483"/>
            <a:ext cx="10399162" cy="5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647" y="2975423"/>
            <a:ext cx="411670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/>
              <a:t>홈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웹사이트 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세부기능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건강백과사전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커뮤니티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Q&amp;A)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페이지로 이동하는 버튼 구현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로고이미지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슬로건을 포함한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모든 페이지에 출력되는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Footer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세부기능 페이지로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홈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/>
              <a:t>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3A84D-B55C-4C3F-B88B-655BE3CD9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" y="1105669"/>
            <a:ext cx="8748136" cy="49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signup / signin (</a:t>
            </a:r>
            <a:r>
              <a:rPr lang="ko-KR" altLang="en-US" sz="1000"/>
              <a:t>회원가입 </a:t>
            </a:r>
            <a:r>
              <a:rPr lang="en-US" altLang="ko-KR" sz="1000"/>
              <a:t>/</a:t>
            </a:r>
            <a:r>
              <a:rPr lang="ko-KR" altLang="en-US" sz="1000"/>
              <a:t> 로그인</a:t>
            </a:r>
            <a:r>
              <a:rPr lang="en-US" altLang="ko-KR" sz="1000"/>
              <a:t>)</a:t>
            </a:r>
            <a:r>
              <a:rPr lang="ko-KR" altLang="en-US" sz="1000"/>
              <a:t> 및 사이드바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81257"/>
              </p:ext>
            </p:extLst>
          </p:nvPr>
        </p:nvGraphicFramePr>
        <p:xfrm>
          <a:off x="8962892" y="405819"/>
          <a:ext cx="3107564" cy="544501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이용을 위한 회원가입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사이드바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가입에 필요한 항목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사용자 이름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비밀번호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자 이상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약관 동의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'@'를 포함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 이상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사용자이름과 이메일 중복확인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데이터베이스에 세션으로 저장 및 세션에 객체 저장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회원정보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성공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버튼 대신 사용자명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환영메시지가 나타나도록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 session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저장된 객체를 찾아 반환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확인 후 로그인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입력 및 약관 동의 후 회원가입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각 페이지 혹은 홈으로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1&amp;2.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로그인버튼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회원가입창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로그인창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사이드바의 버튼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각 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관리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Users-01~05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7D691-6F82-4C06-AE11-0A62252E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90" y="1240596"/>
            <a:ext cx="3632759" cy="47971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33C6CB-471F-4DFB-AF6E-6BB4ED880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9" y="731346"/>
            <a:ext cx="1501867" cy="5687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768A81-D7B2-4665-8B0E-72B17169E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49" y="1838325"/>
            <a:ext cx="3561530" cy="36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87099-E70A-4BCE-B87D-0D50B960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" b="1344"/>
          <a:stretch/>
        </p:blipFill>
        <p:spPr>
          <a:xfrm>
            <a:off x="261502" y="731346"/>
            <a:ext cx="1510148" cy="5688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 dirty="0"/>
              <a:t>마이페이지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58468"/>
              </p:ext>
            </p:extLst>
          </p:nvPr>
        </p:nvGraphicFramePr>
        <p:xfrm>
          <a:off x="8962892" y="405819"/>
          <a:ext cx="3107564" cy="5884074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마이페이지 조회화면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회원정보카드에 사용자이름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병원리스트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lvl="0" indent="-171450">
                        <a:buFontTx/>
                        <a:buChar char="-"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병원카드를 클릭하면 해당 병원의 상세페이지로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lvl="0" indent="-171450">
                        <a:buFontTx/>
                        <a:buChar char="-"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하트아이콘 클릭 시 찜 해제 기능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작성한 글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lvl="0" indent="-171450">
                        <a:buFontTx/>
                        <a:buChar char="-"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 글 카드를 클릭하면 해당 게시글 및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유무를 판단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@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GetMapping("/checkSession/mypage")uri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세션에 저장된 객체 정보가 있는지 확인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찜하기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눌렀던 병원들을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뽑아오기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위해  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@GetMapping("favorites")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을 통해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favorites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테이블에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저장되어있는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사용자명과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병원암호화코드를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가져와  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informationService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getHospitalListFromLevel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(code)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를 이용해서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card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에 넣을 병원정보 반환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후 이용가능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 리스트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병원카드의 우측상단 하트아이콘을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작성한 글의 카드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병원의 상세페이지로 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찜 해제 및 해당병원의 카드를 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병원에서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게시글 또는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 dirty="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Users-19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3548E7-FAA2-43B4-A6FA-B06593899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09" y="1390650"/>
            <a:ext cx="7038502" cy="43332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6BE17B-2A50-425A-A6F6-313703332A09}"/>
              </a:ext>
            </a:extLst>
          </p:cNvPr>
          <p:cNvSpPr/>
          <p:nvPr/>
        </p:nvSpPr>
        <p:spPr>
          <a:xfrm>
            <a:off x="200025" y="5429250"/>
            <a:ext cx="1629309" cy="1085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3061</Words>
  <Application>Microsoft Office PowerPoint</Application>
  <PresentationFormat>와이드스크린</PresentationFormat>
  <Paragraphs>1023</Paragraphs>
  <Slides>39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Noto Sans KR</vt:lpstr>
      <vt:lpstr>Pretendard</vt:lpstr>
      <vt:lpstr>Pretendard Black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민주 이</cp:lastModifiedBy>
  <cp:revision>136</cp:revision>
  <dcterms:created xsi:type="dcterms:W3CDTF">2022-12-09T01:31:23Z</dcterms:created>
  <dcterms:modified xsi:type="dcterms:W3CDTF">2024-08-21T06:21:06Z</dcterms:modified>
  <cp:version/>
</cp:coreProperties>
</file>